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73" r:id="rId3"/>
    <p:sldId id="298" r:id="rId4"/>
    <p:sldId id="268" r:id="rId5"/>
    <p:sldId id="289" r:id="rId6"/>
    <p:sldId id="292" r:id="rId7"/>
    <p:sldId id="293" r:id="rId8"/>
    <p:sldId id="291" r:id="rId9"/>
    <p:sldId id="299" r:id="rId10"/>
    <p:sldId id="271" r:id="rId11"/>
    <p:sldId id="269" r:id="rId12"/>
    <p:sldId id="276" r:id="rId13"/>
    <p:sldId id="284" r:id="rId14"/>
    <p:sldId id="283" r:id="rId15"/>
    <p:sldId id="538" r:id="rId16"/>
    <p:sldId id="282" r:id="rId17"/>
    <p:sldId id="540" r:id="rId18"/>
    <p:sldId id="539" r:id="rId19"/>
    <p:sldId id="272" r:id="rId20"/>
    <p:sldId id="274" r:id="rId21"/>
    <p:sldId id="295" r:id="rId22"/>
    <p:sldId id="296" r:id="rId23"/>
    <p:sldId id="297" r:id="rId24"/>
    <p:sldId id="275" r:id="rId25"/>
    <p:sldId id="278" r:id="rId26"/>
    <p:sldId id="533" r:id="rId27"/>
    <p:sldId id="481" r:id="rId28"/>
    <p:sldId id="515" r:id="rId29"/>
    <p:sldId id="516" r:id="rId30"/>
    <p:sldId id="517" r:id="rId31"/>
    <p:sldId id="518" r:id="rId32"/>
    <p:sldId id="519" r:id="rId33"/>
    <p:sldId id="280" r:id="rId34"/>
    <p:sldId id="534" r:id="rId35"/>
    <p:sldId id="535" r:id="rId36"/>
    <p:sldId id="536" r:id="rId37"/>
    <p:sldId id="554" r:id="rId38"/>
    <p:sldId id="544" r:id="rId39"/>
    <p:sldId id="553" r:id="rId40"/>
    <p:sldId id="545" r:id="rId41"/>
    <p:sldId id="547" r:id="rId42"/>
    <p:sldId id="546" r:id="rId43"/>
    <p:sldId id="560" r:id="rId44"/>
    <p:sldId id="548" r:id="rId45"/>
    <p:sldId id="549" r:id="rId46"/>
    <p:sldId id="551" r:id="rId47"/>
    <p:sldId id="558" r:id="rId48"/>
    <p:sldId id="537" r:id="rId49"/>
    <p:sldId id="557" r:id="rId50"/>
    <p:sldId id="556" r:id="rId51"/>
    <p:sldId id="559" r:id="rId52"/>
    <p:sldId id="55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2993"/>
  </p:normalViewPr>
  <p:slideViewPr>
    <p:cSldViewPr snapToGrid="0" snapToObjects="1">
      <p:cViewPr varScale="1">
        <p:scale>
          <a:sx n="132" d="100"/>
          <a:sy n="132" d="100"/>
        </p:scale>
        <p:origin x="304" y="168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2D536-2D60-9543-B165-7A8514112382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1684E-F1F4-FB4B-BCF5-81ABC4E65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6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26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96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0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2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0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31AB-0330-8946-A6C3-60DB8CF97975}" type="datetimeFigureOut">
              <a:rPr lang="en-US" smtClean="0"/>
              <a:t>11/28/21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n-intuitive-introduction-to-generative-adversarial-networks-gans-7a2264a8139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hyperlink" Target="https://twitter.com/Chicken3gg/status/1274314622447820801?s=2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Chicken3gg/status/1274314622447820801?s=2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12" Type="http://schemas.openxmlformats.org/officeDocument/2006/relationships/image" Target="../media/image1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9" Type="http://schemas.openxmlformats.org/officeDocument/2006/relationships/image" Target="../media/image8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.png"/><Relationship Id="rId3" Type="http://schemas.openxmlformats.org/officeDocument/2006/relationships/image" Target="../media/image7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0.png"/><Relationship Id="rId10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408" y="3509986"/>
            <a:ext cx="5908675" cy="3100053"/>
            <a:chOff x="2903621" y="3509963"/>
            <a:chExt cx="5908675" cy="31000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Rectangle 1"/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37708" y="1195003"/>
            <a:ext cx="9144000" cy="2387600"/>
          </a:xfrm>
        </p:spPr>
        <p:txBody>
          <a:bodyPr/>
          <a:lstStyle/>
          <a:p>
            <a:r>
              <a:rPr lang="en-US" dirty="0"/>
              <a:t>Multilayer neural networks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41708" y="-20174"/>
            <a:ext cx="6710684" cy="2589331"/>
            <a:chOff x="4067166" y="-148836"/>
            <a:chExt cx="7899400" cy="304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67166" y="-148836"/>
              <a:ext cx="7899400" cy="304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18619" y="2173727"/>
              <a:ext cx="940606" cy="337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2743" y="2182300"/>
              <a:ext cx="1564123" cy="50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01529" y="1814008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19240" y="2267293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02443" y="1990692"/>
              <a:ext cx="1217711" cy="573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37" y="3784334"/>
            <a:ext cx="2687577" cy="300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86" y="288090"/>
            <a:ext cx="7683500" cy="610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638" y="6212124"/>
            <a:ext cx="92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Slightly more realistic neural network: digit classification (0 – 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" y="2971210"/>
            <a:ext cx="2413000" cy="66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5567" y="3631610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 pixels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59DB6-52B3-CE40-9415-3419C079C805}"/>
              </a:ext>
            </a:extLst>
          </p:cNvPr>
          <p:cNvSpPr/>
          <p:nvPr/>
        </p:nvSpPr>
        <p:spPr>
          <a:xfrm>
            <a:off x="8220557" y="54606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99359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37" y="1948831"/>
            <a:ext cx="7645400" cy="426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41860-C7BA-D247-A97A-949262629B6E}"/>
              </a:ext>
            </a:extLst>
          </p:cNvPr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11132" y="1840721"/>
            <a:ext cx="914400" cy="437531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01173" y="3061399"/>
            <a:ext cx="1565027" cy="148489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34AF-E736-084F-9233-4454B84D6411}"/>
              </a:ext>
            </a:extLst>
          </p:cNvPr>
          <p:cNvSpPr/>
          <p:nvPr/>
        </p:nvSpPr>
        <p:spPr>
          <a:xfrm>
            <a:off x="8030961" y="4763043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55732" y="1702757"/>
            <a:ext cx="914400" cy="300948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08807" y="1981566"/>
            <a:ext cx="1565027" cy="220943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2320" y="1507259"/>
            <a:ext cx="4395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(Activation("sigmoid"))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94996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03867" y="5218060"/>
            <a:ext cx="11266238" cy="156820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3234" y="1507259"/>
            <a:ext cx="4395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sigmoid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9177" y="5326272"/>
            <a:ext cx="1137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keras_compile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 loss = 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categorical_crossentropy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', metrics = c(‘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categorical_accuracy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'), optimizer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RMSprop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176" y="6043389"/>
            <a:ext cx="11197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validation_data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list(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batch_size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32, 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epochs = 25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verbose = 1)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-425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244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FB9BC0-E734-D74C-B0D4-E7DA84EF5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964985"/>
              </p:ext>
            </p:extLst>
          </p:nvPr>
        </p:nvGraphicFramePr>
        <p:xfrm>
          <a:off x="365541" y="2409859"/>
          <a:ext cx="11541126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59">
                  <a:extLst>
                    <a:ext uri="{9D8B030D-6E8A-4147-A177-3AD203B41FA5}">
                      <a16:colId xmlns:a16="http://schemas.microsoft.com/office/drawing/2014/main" val="1952312029"/>
                    </a:ext>
                  </a:extLst>
                </a:gridCol>
                <a:gridCol w="1904117">
                  <a:extLst>
                    <a:ext uri="{9D8B030D-6E8A-4147-A177-3AD203B41FA5}">
                      <a16:colId xmlns:a16="http://schemas.microsoft.com/office/drawing/2014/main" val="1008499179"/>
                    </a:ext>
                  </a:extLst>
                </a:gridCol>
                <a:gridCol w="3644612">
                  <a:extLst>
                    <a:ext uri="{9D8B030D-6E8A-4147-A177-3AD203B41FA5}">
                      <a16:colId xmlns:a16="http://schemas.microsoft.com/office/drawing/2014/main" val="2298101823"/>
                    </a:ext>
                  </a:extLst>
                </a:gridCol>
                <a:gridCol w="3729038">
                  <a:extLst>
                    <a:ext uri="{9D8B030D-6E8A-4147-A177-3AD203B41FA5}">
                      <a16:colId xmlns:a16="http://schemas.microsoft.com/office/drawing/2014/main" val="31430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92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(0/1)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98810"/>
                  </a:ext>
                </a:extLst>
              </a:tr>
              <a:tr h="165384">
                <a:tc>
                  <a:txBody>
                    <a:bodyPr/>
                    <a:lstStyle/>
                    <a:p>
                      <a:r>
                        <a:rPr lang="en-US" dirty="0"/>
                        <a:t>Multiclass/multilabel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(0/1),(0/1)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0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(0/1/2/3)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categorical_crossentropy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(regression)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linear or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relu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5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9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0622" y="971936"/>
            <a:ext cx="72565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Lots of parameters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Accurate MLNNs use a lot of data. I mean </a:t>
            </a:r>
            <a:r>
              <a:rPr lang="en-US" sz="2400" b="1" i="1" dirty="0"/>
              <a:t>A</a:t>
            </a:r>
            <a:r>
              <a:rPr lang="en-US" sz="2400" b="1" dirty="0"/>
              <a:t> </a:t>
            </a:r>
            <a:r>
              <a:rPr lang="en-US" sz="2400" b="1" i="1" dirty="0"/>
              <a:t>LOT!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Difficult to do all at once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Use stochastic gradient descent (process smaller sets of data at a time)</a:t>
            </a:r>
            <a:endParaRPr lang="en-US" sz="2400" u="sng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u="sng" dirty="0"/>
              <a:t>Minibatch size</a:t>
            </a:r>
            <a:r>
              <a:rPr lang="en-US" sz="2400" dirty="0"/>
              <a:t>: number of input samples to used in stochastic gradient descent (optimiser)</a:t>
            </a:r>
          </a:p>
          <a:p>
            <a:pPr marL="285750" indent="-285750">
              <a:buFont typeface="Arial" charset="0"/>
              <a:buChar char="•"/>
            </a:pPr>
            <a:endParaRPr lang="en-US" sz="2400" u="sng" dirty="0"/>
          </a:p>
          <a:p>
            <a:pPr marL="285750" indent="-285750">
              <a:buFont typeface="Arial" charset="0"/>
              <a:buChar char="•"/>
            </a:pPr>
            <a:r>
              <a:rPr lang="en-US" sz="2400" u="sng" dirty="0"/>
              <a:t>Epoch</a:t>
            </a:r>
            <a:r>
              <a:rPr lang="en-US" sz="2400" dirty="0"/>
              <a:t>: one full sweep through all minibatches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7852972" y="1919517"/>
            <a:ext cx="3848406" cy="2641194"/>
            <a:chOff x="7013742" y="1850595"/>
            <a:chExt cx="4584700" cy="31465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3742" y="1850595"/>
              <a:ext cx="4584700" cy="314651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464842" y="4389424"/>
              <a:ext cx="2037347" cy="519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88159" y="4432967"/>
              <a:ext cx="1623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PARAMETERS</a:t>
              </a: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D249F3-2679-3B4E-A46E-87BD6843660E}"/>
              </a:ext>
            </a:extLst>
          </p:cNvPr>
          <p:cNvSpPr/>
          <p:nvPr/>
        </p:nvSpPr>
        <p:spPr>
          <a:xfrm>
            <a:off x="785446" y="5406693"/>
            <a:ext cx="10339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Exercise</a:t>
            </a:r>
            <a:r>
              <a:rPr lang="en-US" sz="2400" dirty="0"/>
              <a:t>: we will now work through the beginning of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section 13 </a:t>
            </a:r>
            <a:r>
              <a:rPr lang="en-US" sz="2400" dirty="0"/>
              <a:t>and construct an ANN to analyze image data (stop when you reach Section 13.2). Modify the algorithm somehow and write up the performance</a:t>
            </a:r>
          </a:p>
        </p:txBody>
      </p:sp>
    </p:spTree>
    <p:extLst>
      <p:ext uri="{BB962C8B-B14F-4D97-AF65-F5344CB8AC3E}">
        <p14:creationId xmlns:p14="http://schemas.microsoft.com/office/powerpoint/2010/main" val="48027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1E9E5-1F1E-7240-A246-A74D7371DBE7}"/>
              </a:ext>
            </a:extLst>
          </p:cNvPr>
          <p:cNvSpPr/>
          <p:nvPr/>
        </p:nvSpPr>
        <p:spPr>
          <a:xfrm>
            <a:off x="3926539" y="6581001"/>
            <a:ext cx="8380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112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55687" y="622860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253A2-220D-004A-B26B-03CB8E7F4B4A}"/>
              </a:ext>
            </a:extLst>
          </p:cNvPr>
          <p:cNvSpPr/>
          <p:nvPr/>
        </p:nvSpPr>
        <p:spPr>
          <a:xfrm>
            <a:off x="7990644" y="5243188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7969118-D78D-334D-A8D9-588D1D41B595}"/>
              </a:ext>
            </a:extLst>
          </p:cNvPr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70526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57" y="1609224"/>
            <a:ext cx="7391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59E4E-A99A-F54C-AFDC-88BE7133FCCE}"/>
              </a:ext>
            </a:extLst>
          </p:cNvPr>
          <p:cNvSpPr/>
          <p:nvPr/>
        </p:nvSpPr>
        <p:spPr>
          <a:xfrm>
            <a:off x="8016376" y="4889000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88611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123" y="2036940"/>
            <a:ext cx="35412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Introduce you to the basics multilayer neural networks (MLNNs) aka “deep learning”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Cover basic terminology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Highlight some limitations of MLNNs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some basic neural networks for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48" y="2036940"/>
            <a:ext cx="7341937" cy="3212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11473" y="5442056"/>
            <a:ext cx="2158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ChihuahuaOrMuffin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27" y="1653006"/>
            <a:ext cx="7035800" cy="351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</p:spTree>
    <p:extLst>
      <p:ext uri="{BB962C8B-B14F-4D97-AF65-F5344CB8AC3E}">
        <p14:creationId xmlns:p14="http://schemas.microsoft.com/office/powerpoint/2010/main" val="1278584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7" y="2234648"/>
            <a:ext cx="5582479" cy="24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5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9" y="1073536"/>
            <a:ext cx="5326270" cy="1891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93" y="3262598"/>
            <a:ext cx="5452059" cy="2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3" y="2287692"/>
            <a:ext cx="8012831" cy="2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6885" y="5855368"/>
            <a:ext cx="11057020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04" y="1159068"/>
            <a:ext cx="7416800" cy="355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1986" y="5091803"/>
            <a:ext cx="54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want to learn more than one feature map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3821" y="6274503"/>
            <a:ext cx="1070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4),input_shape = c(28,28,3)))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2774" y="58750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7" y="1441011"/>
            <a:ext cx="5943600" cy="3378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Pooling layers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7134" y="5099994"/>
            <a:ext cx="5812255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10393" y="556544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(MaxPooling2D(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pool_size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=c(2, 2)))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3518" y="50999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2330543"/>
            <a:ext cx="4838148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289F6-4DB5-3E4A-A95A-955EBACF82B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FC9E95-FA63-2940-8419-72CCE0E1A74F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200852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F65F9F0-A5D2-5849-A08B-7D51BCC3310A}"/>
              </a:ext>
            </a:extLst>
          </p:cNvPr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799FC4-C825-E548-96F2-950E9359FF4D}"/>
              </a:ext>
            </a:extLst>
          </p:cNvPr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663D6D2-72E4-274D-82D9-89E161265D97}"/>
                </a:ext>
              </a:extLst>
            </p:cNvPr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803C777-472C-F443-9067-C8E66AD11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3D8516-E030-D246-8B15-041178643309}"/>
                  </a:ext>
                </a:extLst>
              </p:cNvPr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3D1D42-2C0F-6A4C-9A73-96227F50CBCB}"/>
                  </a:ext>
                </a:extLst>
              </p:cNvPr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CC984C5-D086-4842-9213-440FF5C352B4}"/>
                  </a:ext>
                </a:extLst>
              </p:cNvPr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20176C-9711-6C49-8477-E6CF13DDBE3C}"/>
                  </a:ext>
                </a:extLst>
              </p:cNvPr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D82E39-4F20-BF45-B48F-9A262B5D9C85}"/>
                  </a:ext>
                </a:extLst>
              </p:cNvPr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02CD75-374F-7D49-A719-24B5C9D1FA81}"/>
                </a:ext>
              </a:extLst>
            </p:cNvPr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EA030A-9928-F247-A360-FA1C80A1663A}"/>
                </a:ext>
              </a:extLst>
            </p:cNvPr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83DF66-1EB2-5746-B291-5D69940C995A}"/>
                </a:ext>
              </a:extLst>
            </p:cNvPr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4F3D77-34A2-724B-A1FF-4E181E6499FB}"/>
                </a:ext>
              </a:extLst>
            </p:cNvPr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36C3B5-74B9-A14A-BD03-28DBA08A2B56}"/>
                </a:ext>
              </a:extLst>
            </p:cNvPr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8FF490-250C-AB40-8924-AE73400A3817}"/>
                </a:ext>
              </a:extLst>
            </p:cNvPr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628CAC4-40C9-334C-B452-6AE8E987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626226-F1B1-D04F-8C65-15AF8FD483F3}"/>
                </a:ext>
              </a:extLst>
            </p:cNvPr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ED2C0E-5877-1542-AB1B-B860B9D0EB39}"/>
                </a:ext>
              </a:extLst>
            </p:cNvPr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387D384-82B5-9F47-BCDA-A5B2AD025347}"/>
                </a:ext>
              </a:extLst>
            </p:cNvPr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91C5E01-F3AF-CD41-B41A-56595E5E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7BF93251-E4E5-A848-A04F-5D66AE86559A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E270A7-06D6-3441-8A98-F409E8E1193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9732D-BA4C-D34C-97D1-F21D3227FDEC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96765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7240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82126" b="80038"/>
          <a:stretch/>
        </p:blipFill>
        <p:spPr>
          <a:xfrm>
            <a:off x="5618485" y="2913714"/>
            <a:ext cx="249355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63A78-C922-4643-AC06-945059D74114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12F82-82BB-6741-A745-0E456A0DA464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338113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88642" y="290688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67535" b="80038"/>
          <a:stretch/>
        </p:blipFill>
        <p:spPr>
          <a:xfrm>
            <a:off x="5618485" y="2913714"/>
            <a:ext cx="452907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79960-A20C-9E49-8A74-C85DF1996229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FB99B-664F-2746-ADF1-DC2B8FD2F98A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128730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" y="1272207"/>
            <a:ext cx="4644935" cy="4611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5" y="1272207"/>
            <a:ext cx="6184349" cy="4611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738" y="6118693"/>
            <a:ext cx="209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SharPeiOrCroissant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85212" y="6082635"/>
            <a:ext cx="288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LabradoodleOrFriedChicken</a:t>
            </a:r>
            <a:endParaRPr lang="en-US" dirty="0"/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44A42732-F9CF-E842-8988-1AB16A4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74" y="4518243"/>
            <a:ext cx="379260" cy="7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9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00044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45213" b="80038"/>
          <a:stretch/>
        </p:blipFill>
        <p:spPr>
          <a:xfrm>
            <a:off x="5618485" y="2913714"/>
            <a:ext cx="764309" cy="189957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7E746-5ACC-8445-935B-5B0CAB8D8D5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D7075A-1008-3A4E-9E7A-BFA616070245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402228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76790" y="4354503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C29A6-48DB-2B43-AA4F-E04028F228C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59F69-EDD5-7749-8DE1-3BF4C973E6D9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735971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8" t="56557" r="47507" b="36090"/>
          <a:stretch/>
        </p:blipFill>
        <p:spPr>
          <a:xfrm>
            <a:off x="7852155" y="3314040"/>
            <a:ext cx="663719" cy="66627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8" t="6542" r="34445" b="75126"/>
          <a:stretch/>
        </p:blipFill>
        <p:spPr>
          <a:xfrm>
            <a:off x="7525053" y="1115734"/>
            <a:ext cx="1298074" cy="11453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99921E-5AFE-F844-A02B-8287D39CA89B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E92E8-7C1D-584A-AF2F-9974E9B24485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</p:spTree>
    <p:extLst>
      <p:ext uri="{BB962C8B-B14F-4D97-AF65-F5344CB8AC3E}">
        <p14:creationId xmlns:p14="http://schemas.microsoft.com/office/powerpoint/2010/main" val="1090065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41686" y="1871580"/>
            <a:ext cx="6096000" cy="448978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568114" y="725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1871579"/>
            <a:ext cx="3871495" cy="2177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4183648"/>
            <a:ext cx="3871495" cy="2177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8437" y="1944052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Implement a convolutional neural network that can recognise images of </a:t>
            </a:r>
            <a:r>
              <a:rPr lang="en-US" i="1" dirty="0"/>
              <a:t>Rick Sanchez</a:t>
            </a:r>
            <a:r>
              <a:rPr lang="en-US" dirty="0"/>
              <a:t> vs from the TV series Rick &amp; Morty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Data from https://masterofallscience.com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Understand the basic parameters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different network architectures … don’t just use the default architecture try changing it. Let’s see who can get the best performance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your model to the earlier ANN. How would you write up your application?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3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D629A0-B0AE-5545-857B-0F338CFE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3" b="30925"/>
          <a:stretch/>
        </p:blipFill>
        <p:spPr>
          <a:xfrm>
            <a:off x="281404" y="1073536"/>
            <a:ext cx="58547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FEBFDF-8B9B-7044-9F04-C8B86951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63" b="31078"/>
          <a:stretch/>
        </p:blipFill>
        <p:spPr>
          <a:xfrm>
            <a:off x="6055896" y="1037073"/>
            <a:ext cx="5854700" cy="154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8EE0A-40DA-7A47-B144-748195AAE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55" b="27376"/>
          <a:stretch/>
        </p:blipFill>
        <p:spPr>
          <a:xfrm>
            <a:off x="3168650" y="2997620"/>
            <a:ext cx="5854700" cy="1800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EC1FC-6AEC-EC4E-A993-0D50B6167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55" b="27376"/>
          <a:stretch/>
        </p:blipFill>
        <p:spPr>
          <a:xfrm>
            <a:off x="241300" y="4884333"/>
            <a:ext cx="5854700" cy="1800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7571A-5BEC-934C-B586-EB686CA9B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01" b="27474"/>
          <a:stretch/>
        </p:blipFill>
        <p:spPr>
          <a:xfrm>
            <a:off x="6136104" y="5022521"/>
            <a:ext cx="5854700" cy="166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053-CB17-7B4D-B70A-C06346DE0A80}"/>
              </a:ext>
            </a:extLst>
          </p:cNvPr>
          <p:cNvSpPr txBox="1"/>
          <p:nvPr/>
        </p:nvSpPr>
        <p:spPr>
          <a:xfrm>
            <a:off x="9504807" y="3666917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DeepExplain</a:t>
            </a:r>
          </a:p>
          <a:p>
            <a:r>
              <a:rPr lang="en-US" sz="2400" dirty="0"/>
              <a:t>(python)</a:t>
            </a:r>
          </a:p>
        </p:txBody>
      </p:sp>
    </p:spTree>
    <p:extLst>
      <p:ext uri="{BB962C8B-B14F-4D97-AF65-F5344CB8AC3E}">
        <p14:creationId xmlns:p14="http://schemas.microsoft.com/office/powerpoint/2010/main" val="3295104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7B91A-ACC4-D44F-9C21-9AC2617E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99" b="29808"/>
          <a:stretch/>
        </p:blipFill>
        <p:spPr>
          <a:xfrm>
            <a:off x="-870176" y="1837992"/>
            <a:ext cx="13932352" cy="36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1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4548A-05B7-5043-A470-A83ACABF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b="28828"/>
          <a:stretch/>
        </p:blipFill>
        <p:spPr>
          <a:xfrm>
            <a:off x="-870000" y="1749719"/>
            <a:ext cx="13932000" cy="38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58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A660F-C847-D34E-8084-CF42A5E8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25" b="28344"/>
          <a:stretch/>
        </p:blipFill>
        <p:spPr>
          <a:xfrm>
            <a:off x="-870000" y="1687919"/>
            <a:ext cx="13932000" cy="39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2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1" r="39745" b="28592"/>
          <a:stretch/>
        </p:blipFill>
        <p:spPr>
          <a:xfrm>
            <a:off x="292608" y="530285"/>
            <a:ext cx="6912864" cy="28044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21792" y="3557296"/>
            <a:ext cx="6583680" cy="239963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3740" y="4420492"/>
            <a:ext cx="5892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(Conv2Dtranspose(filters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4))</a:t>
            </a:r>
          </a:p>
        </p:txBody>
      </p:sp>
      <p:sp>
        <p:nvSpPr>
          <p:cNvPr id="9" name="Rectangle 8"/>
          <p:cNvSpPr/>
          <p:nvPr/>
        </p:nvSpPr>
        <p:spPr>
          <a:xfrm>
            <a:off x="3637578" y="365316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892" y="5385269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(UpSampling2D(size=c(2,2)))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0" t="28649" r="55686" b="58173"/>
          <a:stretch/>
        </p:blipFill>
        <p:spPr>
          <a:xfrm>
            <a:off x="8375904" y="448179"/>
            <a:ext cx="2633472" cy="2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9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2AFF1-69A4-A940-B53D-9BA2D0D5A0B5}"/>
              </a:ext>
            </a:extLst>
          </p:cNvPr>
          <p:cNvSpPr/>
          <p:nvPr/>
        </p:nvSpPr>
        <p:spPr>
          <a:xfrm>
            <a:off x="6695676" y="1145231"/>
            <a:ext cx="5242324" cy="3543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48944" y="2766697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Dinosaur?</a:t>
            </a:r>
          </a:p>
          <a:p>
            <a:r>
              <a:rPr lang="en-US" sz="2400" dirty="0"/>
              <a:t>Piglet?</a:t>
            </a:r>
          </a:p>
        </p:txBody>
      </p:sp>
    </p:spTree>
    <p:extLst>
      <p:ext uri="{BB962C8B-B14F-4D97-AF65-F5344CB8AC3E}">
        <p14:creationId xmlns:p14="http://schemas.microsoft.com/office/powerpoint/2010/main" val="399911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76570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1000" y="457423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92519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denoising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022" y="4343399"/>
            <a:ext cx="160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Noisy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6349" y="457423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Clean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0231" y="26156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3934" y="2888961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3125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4244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963B8-E160-8B40-A057-5BC4ABD228E3}"/>
              </a:ext>
            </a:extLst>
          </p:cNvPr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6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upscaling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49637" y="6217348"/>
            <a:ext cx="19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res.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345155"/>
            <a:ext cx="5615712" cy="336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upscaling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345155"/>
            <a:ext cx="5615712" cy="336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2A3D28-26CF-A946-BFB0-07EE69C3BF8B}"/>
              </a:ext>
            </a:extLst>
          </p:cNvPr>
          <p:cNvSpPr txBox="1">
            <a:spLocks/>
          </p:cNvSpPr>
          <p:nvPr/>
        </p:nvSpPr>
        <p:spPr>
          <a:xfrm>
            <a:off x="117252" y="2364907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56043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712" y="4343399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74" y="2008227"/>
            <a:ext cx="711174" cy="356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1F495-C5F4-2C4A-96D7-93F1BD963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30" y="1246227"/>
            <a:ext cx="711174" cy="3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7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Generative Adversarial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67153" y="6216134"/>
            <a:ext cx="26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2898F"/>
                </a:solidFill>
                <a:latin typeface="Poppins" charset="0"/>
              </a:rPr>
              <a:t>Image credit: </a:t>
            </a:r>
            <a:r>
              <a:rPr lang="en-US" i="1" dirty="0">
                <a:solidFill>
                  <a:srgbClr val="0084FF"/>
                </a:solidFill>
                <a:latin typeface="Poppins" charset="0"/>
                <a:hlinkClick r:id="rId3"/>
              </a:rPr>
              <a:t>Thalles Silva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9" y="1177409"/>
            <a:ext cx="11553825" cy="5038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46689-4C4E-3144-8E53-F62712B3B52F}"/>
              </a:ext>
            </a:extLst>
          </p:cNvPr>
          <p:cNvSpPr txBox="1"/>
          <p:nvPr/>
        </p:nvSpPr>
        <p:spPr>
          <a:xfrm>
            <a:off x="8584602" y="1893346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411715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4427" y="72363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Still early days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still an area of active research: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lvl="1"/>
            <a:r>
              <a:rPr lang="en-US" dirty="0"/>
              <a:t>	(Conv → Pool)</a:t>
            </a:r>
            <a:r>
              <a:rPr lang="en-US" baseline="-25000" dirty="0"/>
              <a:t>N</a:t>
            </a:r>
            <a:r>
              <a:rPr lang="en-US" dirty="0"/>
              <a:t> → Dense → Output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AE280CE0-C960-D04E-8676-064658F0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412" y="3594195"/>
            <a:ext cx="4565941" cy="143001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62DC542-E5F6-2B40-AA41-7808BFB07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420" y="1428148"/>
            <a:ext cx="5020153" cy="20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1329F-9D54-7342-B208-333251DF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57" b="51516"/>
          <a:stretch/>
        </p:blipFill>
        <p:spPr>
          <a:xfrm>
            <a:off x="250369" y="2159387"/>
            <a:ext cx="10861557" cy="38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B01A7D-C7CF-F543-8C1C-E453ADE6C5AB}"/>
              </a:ext>
            </a:extLst>
          </p:cNvPr>
          <p:cNvSpPr/>
          <p:nvPr/>
        </p:nvSpPr>
        <p:spPr>
          <a:xfrm>
            <a:off x="6582995" y="5720622"/>
            <a:ext cx="56090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sohne"/>
              </a:rPr>
              <a:t>Upsampled to by an AI originally published as part of this tweet:</a:t>
            </a:r>
            <a:r>
              <a:rPr lang="en-GB" dirty="0">
                <a:solidFill>
                  <a:srgbClr val="757575"/>
                </a:solidFill>
                <a:latin typeface="sohne"/>
              </a:rPr>
              <a:t> </a:t>
            </a:r>
            <a:r>
              <a:rPr lang="en-GB" u="sng" dirty="0">
                <a:latin typeface="sohne"/>
                <a:hlinkClick r:id="rId2"/>
              </a:rPr>
              <a:t>https://twitter.com/Chicken3gg/status/1274314622447820801?s=20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EC8E2-A94E-4249-97CC-58CD990DFC41}"/>
              </a:ext>
            </a:extLst>
          </p:cNvPr>
          <p:cNvSpPr/>
          <p:nvPr/>
        </p:nvSpPr>
        <p:spPr>
          <a:xfrm>
            <a:off x="9115180" y="243777"/>
            <a:ext cx="2769886" cy="286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2BE60-9FCC-B74D-B0B2-DF54BE8A0341}"/>
              </a:ext>
            </a:extLst>
          </p:cNvPr>
          <p:cNvSpPr/>
          <p:nvPr/>
        </p:nvSpPr>
        <p:spPr>
          <a:xfrm>
            <a:off x="9933245" y="3263406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7DC37C-2358-5F41-A04C-047E9C4805EC}"/>
              </a:ext>
            </a:extLst>
          </p:cNvPr>
          <p:cNvSpPr/>
          <p:nvPr/>
        </p:nvSpPr>
        <p:spPr>
          <a:xfrm>
            <a:off x="6477089" y="3482968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3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C411D7-8964-0D4F-81FD-BEAC77347594}"/>
              </a:ext>
            </a:extLst>
          </p:cNvPr>
          <p:cNvSpPr/>
          <p:nvPr/>
        </p:nvSpPr>
        <p:spPr>
          <a:xfrm>
            <a:off x="6582995" y="5720622"/>
            <a:ext cx="56090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sohne"/>
              </a:rPr>
              <a:t>Upsampled to by an AI originally published as part of this tweet:</a:t>
            </a:r>
            <a:r>
              <a:rPr lang="en-GB" dirty="0">
                <a:solidFill>
                  <a:srgbClr val="757575"/>
                </a:solidFill>
                <a:latin typeface="sohne"/>
              </a:rPr>
              <a:t> </a:t>
            </a:r>
            <a:r>
              <a:rPr lang="en-GB" u="sng" dirty="0">
                <a:latin typeface="sohne"/>
                <a:hlinkClick r:id="rId4"/>
              </a:rPr>
              <a:t>https://twitter.com/Chicken3gg/status/1274314622447820801?s=20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2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0A00EE-0E10-F94F-B862-1DA87892D1AC}"/>
              </a:ext>
            </a:extLst>
          </p:cNvPr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7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</p:spTree>
    <p:extLst>
      <p:ext uri="{BB962C8B-B14F-4D97-AF65-F5344CB8AC3E}">
        <p14:creationId xmlns:p14="http://schemas.microsoft.com/office/powerpoint/2010/main" val="1058914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E7916193-9D54-C24A-8231-B0A5F4FD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632" y="310242"/>
            <a:ext cx="6917368" cy="585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9147FB-24A4-9945-9A13-2AE891572381}"/>
              </a:ext>
            </a:extLst>
          </p:cNvPr>
          <p:cNvSpPr txBox="1"/>
          <p:nvPr/>
        </p:nvSpPr>
        <p:spPr>
          <a:xfrm>
            <a:off x="8733316" y="6194669"/>
            <a:ext cx="299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Sheng et al. (2019)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69688-7801-784B-A5D8-33BD9B093534}"/>
              </a:ext>
            </a:extLst>
          </p:cNvPr>
          <p:cNvSpPr/>
          <p:nvPr/>
        </p:nvSpPr>
        <p:spPr>
          <a:xfrm>
            <a:off x="303065" y="4078366"/>
            <a:ext cx="4871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 task:</a:t>
            </a:r>
            <a:r>
              <a:rPr lang="en-GB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You’ve learned about some of the various methods in ML/AI now go read about </a:t>
            </a:r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bias in AI and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/ ethical AI</a:t>
            </a:r>
            <a:endParaRPr lang="en-GB" b="1" i="0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28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1E9E5-1F1E-7240-A246-A74D7371DBE7}"/>
              </a:ext>
            </a:extLst>
          </p:cNvPr>
          <p:cNvSpPr/>
          <p:nvPr/>
        </p:nvSpPr>
        <p:spPr>
          <a:xfrm>
            <a:off x="3926539" y="6581001"/>
            <a:ext cx="8380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8748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74D9F4-09C9-FC45-84AD-6B3FE04B4437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01B67-E247-2D47-B711-5DA87276FFDF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5425A7-B034-204F-941F-5B1D807EC54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52142B-5467-F442-ACE5-055A691F5E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89AAD4-BF87-6A41-BA54-8B8FCACE113A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2C69C9-FBC3-194A-8FBB-85855460903A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E4100-C679-E448-BDED-4FE51E9B137E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97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9D6D7D7-79FF-0340-83AD-8BEB140DF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21797F2-CB52-704E-8F47-C0EB3C55E30D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FF4151-CFA0-F94D-B721-E98AA0333816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46B16F-5B3D-184D-A42D-256484F8A017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7375C-B333-EF4D-A9CE-D147EF3668A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B0A050-E635-BD44-BEF9-F7CFDE7AD5F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57A5ABD-80F9-2846-96D4-19E43382C5A3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732566-3E66-AB4C-BD24-FAB8BE78C98E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2B3D81-BEAB-F44D-9FC1-70F0717FEF07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3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CA0AD4-887D-FA48-AC40-0361508BF644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CA0AD4-887D-FA48-AC40-0361508BF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21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421" y="1969168"/>
            <a:ext cx="4883042" cy="280155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5605" y="2265181"/>
            <a:ext cx="4557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 (KerasR)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c(1,3)))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(Dense(1))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669" y="5225476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Activation("sigmoid")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669" y="573809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Activation("linear")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1420" y="5004469"/>
            <a:ext cx="3195938" cy="133669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22204</TotalTime>
  <Words>1355</Words>
  <Application>Microsoft Macintosh PowerPoint</Application>
  <PresentationFormat>Widescreen</PresentationFormat>
  <Paragraphs>252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Courier New</vt:lpstr>
      <vt:lpstr>Lucida Grande</vt:lpstr>
      <vt:lpstr>Poppins</vt:lpstr>
      <vt:lpstr>sohne</vt:lpstr>
      <vt:lpstr>Office Theme</vt:lpstr>
      <vt:lpstr>Multilayer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</dc:title>
  <dc:creator>Dr C.A. Penfold</dc:creator>
  <cp:lastModifiedBy>Christopher Penfold</cp:lastModifiedBy>
  <cp:revision>325</cp:revision>
  <cp:lastPrinted>2018-09-28T12:31:07Z</cp:lastPrinted>
  <dcterms:created xsi:type="dcterms:W3CDTF">2017-09-27T18:23:23Z</dcterms:created>
  <dcterms:modified xsi:type="dcterms:W3CDTF">2021-11-28T14:12:57Z</dcterms:modified>
</cp:coreProperties>
</file>